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282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83" r:id="rId14"/>
    <p:sldId id="284" r:id="rId15"/>
    <p:sldId id="257" r:id="rId16"/>
    <p:sldId id="260" r:id="rId17"/>
    <p:sldId id="258" r:id="rId18"/>
    <p:sldId id="259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5" r:id="rId27"/>
    <p:sldId id="278" r:id="rId28"/>
    <p:sldId id="279" r:id="rId29"/>
    <p:sldId id="280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2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707BE8-80FC-8346-BCE6-ADAF734EC0B6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8E3C0C-2B5E-CF4F-A2BC-7CEBD0069B98}">
      <dgm:prSet phldrT="[Text]"/>
      <dgm:spPr/>
      <dgm:t>
        <a:bodyPr/>
        <a:lstStyle/>
        <a:p>
          <a:r>
            <a:rPr lang="en-US" dirty="0" smtClean="0"/>
            <a:t>Needs Assessment</a:t>
          </a:r>
          <a:endParaRPr lang="en-US" dirty="0"/>
        </a:p>
      </dgm:t>
    </dgm:pt>
    <dgm:pt modelId="{BDDEF138-EF71-D845-9BBD-695810D8EC98}" type="parTrans" cxnId="{67EFB522-EE28-B04C-B7E6-488075F64FD1}">
      <dgm:prSet/>
      <dgm:spPr/>
      <dgm:t>
        <a:bodyPr/>
        <a:lstStyle/>
        <a:p>
          <a:endParaRPr lang="en-US"/>
        </a:p>
      </dgm:t>
    </dgm:pt>
    <dgm:pt modelId="{DCCC08BF-E944-F547-B009-DBDE0AD231E3}" type="sibTrans" cxnId="{67EFB522-EE28-B04C-B7E6-488075F64FD1}">
      <dgm:prSet/>
      <dgm:spPr/>
      <dgm:t>
        <a:bodyPr/>
        <a:lstStyle/>
        <a:p>
          <a:endParaRPr lang="en-US"/>
        </a:p>
      </dgm:t>
    </dgm:pt>
    <dgm:pt modelId="{9B5FD95D-9E58-6C49-AE5D-8B2144CB5FD3}">
      <dgm:prSet phldrT="[Text]"/>
      <dgm:spPr/>
      <dgm:t>
        <a:bodyPr/>
        <a:lstStyle/>
        <a:p>
          <a:r>
            <a:rPr lang="en-US" dirty="0" smtClean="0"/>
            <a:t>Past Performance and Gap Analysis</a:t>
          </a:r>
          <a:endParaRPr lang="en-US" dirty="0"/>
        </a:p>
      </dgm:t>
    </dgm:pt>
    <dgm:pt modelId="{3C8D7B50-4427-9C4F-B715-A320B4BDA6CB}" type="parTrans" cxnId="{34FF317F-B13B-C847-9103-231182AA5A51}">
      <dgm:prSet/>
      <dgm:spPr/>
      <dgm:t>
        <a:bodyPr/>
        <a:lstStyle/>
        <a:p>
          <a:endParaRPr lang="en-US"/>
        </a:p>
      </dgm:t>
    </dgm:pt>
    <dgm:pt modelId="{AE7FCB76-BA63-3644-8E28-50E40DF59417}" type="sibTrans" cxnId="{34FF317F-B13B-C847-9103-231182AA5A51}">
      <dgm:prSet/>
      <dgm:spPr/>
      <dgm:t>
        <a:bodyPr/>
        <a:lstStyle/>
        <a:p>
          <a:endParaRPr lang="en-US"/>
        </a:p>
      </dgm:t>
    </dgm:pt>
    <dgm:pt modelId="{F70EC48B-84AB-3D42-A195-A4623B0D4A93}">
      <dgm:prSet phldrT="[Text]"/>
      <dgm:spPr/>
      <dgm:t>
        <a:bodyPr/>
        <a:lstStyle/>
        <a:p>
          <a:r>
            <a:rPr lang="en-US" dirty="0" smtClean="0"/>
            <a:t>Regulations, Changes,</a:t>
          </a:r>
        </a:p>
        <a:p>
          <a:r>
            <a:rPr lang="en-US" dirty="0" smtClean="0"/>
            <a:t>Recent Events</a:t>
          </a:r>
          <a:endParaRPr lang="en-US" dirty="0"/>
        </a:p>
      </dgm:t>
    </dgm:pt>
    <dgm:pt modelId="{F45C62BE-7E11-5D45-BC6E-9DD1C15C6BC5}" type="parTrans" cxnId="{1BE1ADCC-A636-B24C-BECD-9F6C75873157}">
      <dgm:prSet/>
      <dgm:spPr/>
      <dgm:t>
        <a:bodyPr/>
        <a:lstStyle/>
        <a:p>
          <a:endParaRPr lang="en-US"/>
        </a:p>
      </dgm:t>
    </dgm:pt>
    <dgm:pt modelId="{BD4B3F9D-A9D7-1649-A621-BCEE49A47866}" type="sibTrans" cxnId="{1BE1ADCC-A636-B24C-BECD-9F6C75873157}">
      <dgm:prSet/>
      <dgm:spPr/>
      <dgm:t>
        <a:bodyPr/>
        <a:lstStyle/>
        <a:p>
          <a:endParaRPr lang="en-US"/>
        </a:p>
      </dgm:t>
    </dgm:pt>
    <dgm:pt modelId="{0E52B694-089C-944B-A5D5-7EB31B6482A7}">
      <dgm:prSet phldrT="[Text]"/>
      <dgm:spPr/>
      <dgm:t>
        <a:bodyPr/>
        <a:lstStyle/>
        <a:p>
          <a:r>
            <a:rPr lang="en-US" dirty="0" smtClean="0"/>
            <a:t>Testing Needs, Critical Areas, New Processes or Staff</a:t>
          </a:r>
          <a:endParaRPr lang="en-US" dirty="0"/>
        </a:p>
      </dgm:t>
    </dgm:pt>
    <dgm:pt modelId="{D51BD9D8-14C3-0C41-9964-D4D5484F6560}" type="parTrans" cxnId="{DFF7E8B2-475F-EF4F-A50E-39163DF84A4E}">
      <dgm:prSet/>
      <dgm:spPr/>
      <dgm:t>
        <a:bodyPr/>
        <a:lstStyle/>
        <a:p>
          <a:endParaRPr lang="en-US"/>
        </a:p>
      </dgm:t>
    </dgm:pt>
    <dgm:pt modelId="{35DBB7B2-392D-0F42-AE3B-45CF34CBD2B6}" type="sibTrans" cxnId="{DFF7E8B2-475F-EF4F-A50E-39163DF84A4E}">
      <dgm:prSet/>
      <dgm:spPr/>
      <dgm:t>
        <a:bodyPr/>
        <a:lstStyle/>
        <a:p>
          <a:endParaRPr lang="en-US"/>
        </a:p>
      </dgm:t>
    </dgm:pt>
    <dgm:pt modelId="{06242E7F-354A-3742-9B50-01EB2C9C2100}" type="pres">
      <dgm:prSet presAssocID="{D6707BE8-80FC-8346-BCE6-ADAF734EC0B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F6ACAA-8524-4544-8F8D-59076069A1E2}" type="pres">
      <dgm:prSet presAssocID="{368E3C0C-2B5E-CF4F-A2BC-7CEBD0069B98}" presName="centerShape" presStyleLbl="node0" presStyleIdx="0" presStyleCnt="1"/>
      <dgm:spPr/>
      <dgm:t>
        <a:bodyPr/>
        <a:lstStyle/>
        <a:p>
          <a:endParaRPr lang="en-US"/>
        </a:p>
      </dgm:t>
    </dgm:pt>
    <dgm:pt modelId="{30C5AC79-81D8-C540-B864-7D3BDF2ED5DF}" type="pres">
      <dgm:prSet presAssocID="{3C8D7B50-4427-9C4F-B715-A320B4BDA6CB}" presName="parTrans" presStyleLbl="bgSibTrans2D1" presStyleIdx="0" presStyleCnt="3" custScaleX="104711"/>
      <dgm:spPr/>
      <dgm:t>
        <a:bodyPr/>
        <a:lstStyle/>
        <a:p>
          <a:endParaRPr lang="en-US"/>
        </a:p>
      </dgm:t>
    </dgm:pt>
    <dgm:pt modelId="{37F3671D-55C0-B747-9780-E41D3EE95BB5}" type="pres">
      <dgm:prSet presAssocID="{9B5FD95D-9E58-6C49-AE5D-8B2144CB5FD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355A5-0662-9747-BD24-7771FC4552A4}" type="pres">
      <dgm:prSet presAssocID="{F45C62BE-7E11-5D45-BC6E-9DD1C15C6BC5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C70840E8-1895-9442-9675-4701D995E55F}" type="pres">
      <dgm:prSet presAssocID="{F70EC48B-84AB-3D42-A195-A4623B0D4A9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7CE71-8AFC-1942-9543-77FE176AAEBB}" type="pres">
      <dgm:prSet presAssocID="{D51BD9D8-14C3-0C41-9964-D4D5484F6560}" presName="parTrans" presStyleLbl="bgSibTrans2D1" presStyleIdx="2" presStyleCnt="3" custScaleX="103398"/>
      <dgm:spPr/>
      <dgm:t>
        <a:bodyPr/>
        <a:lstStyle/>
        <a:p>
          <a:endParaRPr lang="en-US"/>
        </a:p>
      </dgm:t>
    </dgm:pt>
    <dgm:pt modelId="{12ED486A-34DE-BA4C-A68A-E75E743DC5C7}" type="pres">
      <dgm:prSet presAssocID="{0E52B694-089C-944B-A5D5-7EB31B6482A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38B169-ED80-9243-8BC5-419FC52524D6}" type="presOf" srcId="{D51BD9D8-14C3-0C41-9964-D4D5484F6560}" destId="{69E7CE71-8AFC-1942-9543-77FE176AAEBB}" srcOrd="0" destOrd="0" presId="urn:microsoft.com/office/officeart/2005/8/layout/radial4"/>
    <dgm:cxn modelId="{5B530F82-D330-7841-8062-012E958DAB66}" type="presOf" srcId="{D6707BE8-80FC-8346-BCE6-ADAF734EC0B6}" destId="{06242E7F-354A-3742-9B50-01EB2C9C2100}" srcOrd="0" destOrd="0" presId="urn:microsoft.com/office/officeart/2005/8/layout/radial4"/>
    <dgm:cxn modelId="{E3C07F97-B1FE-8A48-8898-E7CEF3B63F28}" type="presOf" srcId="{0E52B694-089C-944B-A5D5-7EB31B6482A7}" destId="{12ED486A-34DE-BA4C-A68A-E75E743DC5C7}" srcOrd="0" destOrd="0" presId="urn:microsoft.com/office/officeart/2005/8/layout/radial4"/>
    <dgm:cxn modelId="{381A800F-3943-7943-9510-79C060F2BBAD}" type="presOf" srcId="{F45C62BE-7E11-5D45-BC6E-9DD1C15C6BC5}" destId="{B1E355A5-0662-9747-BD24-7771FC4552A4}" srcOrd="0" destOrd="0" presId="urn:microsoft.com/office/officeart/2005/8/layout/radial4"/>
    <dgm:cxn modelId="{67EFB522-EE28-B04C-B7E6-488075F64FD1}" srcId="{D6707BE8-80FC-8346-BCE6-ADAF734EC0B6}" destId="{368E3C0C-2B5E-CF4F-A2BC-7CEBD0069B98}" srcOrd="0" destOrd="0" parTransId="{BDDEF138-EF71-D845-9BBD-695810D8EC98}" sibTransId="{DCCC08BF-E944-F547-B009-DBDE0AD231E3}"/>
    <dgm:cxn modelId="{7D8179BB-9291-1044-A005-55F47309E143}" type="presOf" srcId="{F70EC48B-84AB-3D42-A195-A4623B0D4A93}" destId="{C70840E8-1895-9442-9675-4701D995E55F}" srcOrd="0" destOrd="0" presId="urn:microsoft.com/office/officeart/2005/8/layout/radial4"/>
    <dgm:cxn modelId="{1BE1ADCC-A636-B24C-BECD-9F6C75873157}" srcId="{368E3C0C-2B5E-CF4F-A2BC-7CEBD0069B98}" destId="{F70EC48B-84AB-3D42-A195-A4623B0D4A93}" srcOrd="1" destOrd="0" parTransId="{F45C62BE-7E11-5D45-BC6E-9DD1C15C6BC5}" sibTransId="{BD4B3F9D-A9D7-1649-A621-BCEE49A47866}"/>
    <dgm:cxn modelId="{B27FEB25-FCA8-C743-88B9-4AB69F73E7BB}" type="presOf" srcId="{3C8D7B50-4427-9C4F-B715-A320B4BDA6CB}" destId="{30C5AC79-81D8-C540-B864-7D3BDF2ED5DF}" srcOrd="0" destOrd="0" presId="urn:microsoft.com/office/officeart/2005/8/layout/radial4"/>
    <dgm:cxn modelId="{34FF317F-B13B-C847-9103-231182AA5A51}" srcId="{368E3C0C-2B5E-CF4F-A2BC-7CEBD0069B98}" destId="{9B5FD95D-9E58-6C49-AE5D-8B2144CB5FD3}" srcOrd="0" destOrd="0" parTransId="{3C8D7B50-4427-9C4F-B715-A320B4BDA6CB}" sibTransId="{AE7FCB76-BA63-3644-8E28-50E40DF59417}"/>
    <dgm:cxn modelId="{DFF7E8B2-475F-EF4F-A50E-39163DF84A4E}" srcId="{368E3C0C-2B5E-CF4F-A2BC-7CEBD0069B98}" destId="{0E52B694-089C-944B-A5D5-7EB31B6482A7}" srcOrd="2" destOrd="0" parTransId="{D51BD9D8-14C3-0C41-9964-D4D5484F6560}" sibTransId="{35DBB7B2-392D-0F42-AE3B-45CF34CBD2B6}"/>
    <dgm:cxn modelId="{A86F5679-3041-5242-B1BF-ADBED7A3A5AF}" type="presOf" srcId="{9B5FD95D-9E58-6C49-AE5D-8B2144CB5FD3}" destId="{37F3671D-55C0-B747-9780-E41D3EE95BB5}" srcOrd="0" destOrd="0" presId="urn:microsoft.com/office/officeart/2005/8/layout/radial4"/>
    <dgm:cxn modelId="{8A86DC11-5F60-0D42-A4C1-7817C10A79F3}" type="presOf" srcId="{368E3C0C-2B5E-CF4F-A2BC-7CEBD0069B98}" destId="{C7F6ACAA-8524-4544-8F8D-59076069A1E2}" srcOrd="0" destOrd="0" presId="urn:microsoft.com/office/officeart/2005/8/layout/radial4"/>
    <dgm:cxn modelId="{2F1097A0-07E0-D84B-859A-20570D7A25F6}" type="presParOf" srcId="{06242E7F-354A-3742-9B50-01EB2C9C2100}" destId="{C7F6ACAA-8524-4544-8F8D-59076069A1E2}" srcOrd="0" destOrd="0" presId="urn:microsoft.com/office/officeart/2005/8/layout/radial4"/>
    <dgm:cxn modelId="{0A1482B9-2FFF-8843-BEAA-A73BEABCAF89}" type="presParOf" srcId="{06242E7F-354A-3742-9B50-01EB2C9C2100}" destId="{30C5AC79-81D8-C540-B864-7D3BDF2ED5DF}" srcOrd="1" destOrd="0" presId="urn:microsoft.com/office/officeart/2005/8/layout/radial4"/>
    <dgm:cxn modelId="{FAC1D747-C814-814F-866A-6A469E3742F7}" type="presParOf" srcId="{06242E7F-354A-3742-9B50-01EB2C9C2100}" destId="{37F3671D-55C0-B747-9780-E41D3EE95BB5}" srcOrd="2" destOrd="0" presId="urn:microsoft.com/office/officeart/2005/8/layout/radial4"/>
    <dgm:cxn modelId="{7EB1834C-71C6-304F-A35E-C697322D5614}" type="presParOf" srcId="{06242E7F-354A-3742-9B50-01EB2C9C2100}" destId="{B1E355A5-0662-9747-BD24-7771FC4552A4}" srcOrd="3" destOrd="0" presId="urn:microsoft.com/office/officeart/2005/8/layout/radial4"/>
    <dgm:cxn modelId="{CC10CE5F-F7C8-B242-B635-90F1ACC28BC1}" type="presParOf" srcId="{06242E7F-354A-3742-9B50-01EB2C9C2100}" destId="{C70840E8-1895-9442-9675-4701D995E55F}" srcOrd="4" destOrd="0" presId="urn:microsoft.com/office/officeart/2005/8/layout/radial4"/>
    <dgm:cxn modelId="{4D909D74-4364-E041-9972-2B253D0AF223}" type="presParOf" srcId="{06242E7F-354A-3742-9B50-01EB2C9C2100}" destId="{69E7CE71-8AFC-1942-9543-77FE176AAEBB}" srcOrd="5" destOrd="0" presId="urn:microsoft.com/office/officeart/2005/8/layout/radial4"/>
    <dgm:cxn modelId="{568AF4DE-9472-8F4D-95BA-48B0D0F9098B}" type="presParOf" srcId="{06242E7F-354A-3742-9B50-01EB2C9C2100}" destId="{12ED486A-34DE-BA4C-A68A-E75E743DC5C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71BB3E-64A7-CB4B-8D00-25E0D76D0FDB}" type="doc">
      <dgm:prSet loTypeId="urn:microsoft.com/office/officeart/2005/8/layout/radial4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DF9942-434D-5F48-ACC2-44F358031354}">
      <dgm:prSet phldrT="[Text]"/>
      <dgm:spPr/>
      <dgm:t>
        <a:bodyPr/>
        <a:lstStyle/>
        <a:p>
          <a:r>
            <a:rPr lang="en-US" dirty="0" smtClean="0"/>
            <a:t>Needs</a:t>
          </a:r>
          <a:endParaRPr lang="en-US" dirty="0"/>
        </a:p>
      </dgm:t>
    </dgm:pt>
    <dgm:pt modelId="{D56E7C52-E245-E040-BC00-1454729C458C}" type="parTrans" cxnId="{F1DBE570-B3DF-4B4F-8F8D-E3B9EED9549B}">
      <dgm:prSet/>
      <dgm:spPr/>
      <dgm:t>
        <a:bodyPr/>
        <a:lstStyle/>
        <a:p>
          <a:endParaRPr lang="en-US"/>
        </a:p>
      </dgm:t>
    </dgm:pt>
    <dgm:pt modelId="{692F5760-D9E2-B84D-9A94-DF43CBC49ECD}" type="sibTrans" cxnId="{F1DBE570-B3DF-4B4F-8F8D-E3B9EED9549B}">
      <dgm:prSet/>
      <dgm:spPr/>
      <dgm:t>
        <a:bodyPr/>
        <a:lstStyle/>
        <a:p>
          <a:endParaRPr lang="en-US"/>
        </a:p>
      </dgm:t>
    </dgm:pt>
    <dgm:pt modelId="{5B486FD5-01D8-4D49-9E70-D16C4C5EE7EE}">
      <dgm:prSet phldrT="[Text]"/>
      <dgm:spPr/>
      <dgm:t>
        <a:bodyPr/>
        <a:lstStyle/>
        <a:p>
          <a:r>
            <a:rPr lang="en-US" dirty="0" smtClean="0"/>
            <a:t>Objectives</a:t>
          </a:r>
          <a:endParaRPr lang="en-US" dirty="0"/>
        </a:p>
      </dgm:t>
    </dgm:pt>
    <dgm:pt modelId="{F1EEC15A-98EB-F24E-8A75-D0AC19D9B5F4}" type="parTrans" cxnId="{055AE339-4876-2B4C-AEC8-99265B4D9752}">
      <dgm:prSet/>
      <dgm:spPr/>
      <dgm:t>
        <a:bodyPr/>
        <a:lstStyle/>
        <a:p>
          <a:endParaRPr lang="en-US"/>
        </a:p>
      </dgm:t>
    </dgm:pt>
    <dgm:pt modelId="{CD8E059B-E36B-7445-9E51-C1135524AAFF}" type="sibTrans" cxnId="{055AE339-4876-2B4C-AEC8-99265B4D9752}">
      <dgm:prSet/>
      <dgm:spPr/>
      <dgm:t>
        <a:bodyPr/>
        <a:lstStyle/>
        <a:p>
          <a:endParaRPr lang="en-US"/>
        </a:p>
      </dgm:t>
    </dgm:pt>
    <dgm:pt modelId="{F7A378C8-F50C-8B47-8871-D081C57629A3}">
      <dgm:prSet phldrT="[Text]"/>
      <dgm:spPr/>
      <dgm:t>
        <a:bodyPr/>
        <a:lstStyle/>
        <a:p>
          <a:r>
            <a:rPr lang="en-US" dirty="0" smtClean="0"/>
            <a:t>Scenario</a:t>
          </a:r>
          <a:endParaRPr lang="en-US" dirty="0"/>
        </a:p>
      </dgm:t>
    </dgm:pt>
    <dgm:pt modelId="{016989AB-D92D-D44D-AC6F-26EA5BE731E7}" type="parTrans" cxnId="{A172F653-5F5E-1B44-AA28-A56024BC9015}">
      <dgm:prSet/>
      <dgm:spPr/>
      <dgm:t>
        <a:bodyPr/>
        <a:lstStyle/>
        <a:p>
          <a:endParaRPr lang="en-US"/>
        </a:p>
      </dgm:t>
    </dgm:pt>
    <dgm:pt modelId="{80DDA7EB-F904-B444-9EBB-B2E2A262B8AB}" type="sibTrans" cxnId="{A172F653-5F5E-1B44-AA28-A56024BC9015}">
      <dgm:prSet/>
      <dgm:spPr/>
      <dgm:t>
        <a:bodyPr/>
        <a:lstStyle/>
        <a:p>
          <a:endParaRPr lang="en-US"/>
        </a:p>
      </dgm:t>
    </dgm:pt>
    <dgm:pt modelId="{A040F181-B285-2047-AD3C-E9BCB8D95A08}">
      <dgm:prSet phldrT="[Text]"/>
      <dgm:spPr/>
      <dgm:t>
        <a:bodyPr/>
        <a:lstStyle/>
        <a:p>
          <a:r>
            <a:rPr lang="en-US" dirty="0" smtClean="0"/>
            <a:t>Resources</a:t>
          </a:r>
          <a:endParaRPr lang="en-US" dirty="0"/>
        </a:p>
      </dgm:t>
    </dgm:pt>
    <dgm:pt modelId="{747927E0-F80F-2F4C-AE22-429E127F467C}" type="parTrans" cxnId="{80645F4F-3939-DF45-BF65-AB46AA993786}">
      <dgm:prSet/>
      <dgm:spPr/>
      <dgm:t>
        <a:bodyPr/>
        <a:lstStyle/>
        <a:p>
          <a:endParaRPr lang="en-US"/>
        </a:p>
      </dgm:t>
    </dgm:pt>
    <dgm:pt modelId="{9561CE4C-03A0-B442-92AB-1B524569E1FE}" type="sibTrans" cxnId="{80645F4F-3939-DF45-BF65-AB46AA993786}">
      <dgm:prSet/>
      <dgm:spPr/>
      <dgm:t>
        <a:bodyPr/>
        <a:lstStyle/>
        <a:p>
          <a:endParaRPr lang="en-US"/>
        </a:p>
      </dgm:t>
    </dgm:pt>
    <dgm:pt modelId="{58812958-E392-2949-8D2C-04074F52B2ED}" type="pres">
      <dgm:prSet presAssocID="{1C71BB3E-64A7-CB4B-8D00-25E0D76D0FD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4AE34F-39D5-C34B-A7CC-EBCA4518518F}" type="pres">
      <dgm:prSet presAssocID="{FEDF9942-434D-5F48-ACC2-44F358031354}" presName="centerShape" presStyleLbl="node0" presStyleIdx="0" presStyleCnt="1" custLinFactNeighborX="0" custLinFactNeighborY="-48814"/>
      <dgm:spPr/>
      <dgm:t>
        <a:bodyPr/>
        <a:lstStyle/>
        <a:p>
          <a:endParaRPr lang="en-US"/>
        </a:p>
      </dgm:t>
    </dgm:pt>
    <dgm:pt modelId="{426EB962-35AF-8448-8228-939FA4E02371}" type="pres">
      <dgm:prSet presAssocID="{F1EEC15A-98EB-F24E-8A75-D0AC19D9B5F4}" presName="parTrans" presStyleLbl="bgSibTrans2D1" presStyleIdx="0" presStyleCnt="3" custAng="10952472" custScaleX="56909" custScaleY="76459" custLinFactNeighborX="18982" custLinFactNeighborY="-71013"/>
      <dgm:spPr/>
      <dgm:t>
        <a:bodyPr/>
        <a:lstStyle/>
        <a:p>
          <a:endParaRPr lang="en-US"/>
        </a:p>
      </dgm:t>
    </dgm:pt>
    <dgm:pt modelId="{53509AFF-383D-634B-8AB7-E60748FE9F44}" type="pres">
      <dgm:prSet presAssocID="{5B486FD5-01D8-4D49-9E70-D16C4C5EE7EE}" presName="node" presStyleLbl="node1" presStyleIdx="0" presStyleCnt="3" custRadScaleRad="98865" custRadScaleInc="-59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B329E-0B77-924F-BB58-288C2B7368F9}" type="pres">
      <dgm:prSet presAssocID="{016989AB-D92D-D44D-AC6F-26EA5BE731E7}" presName="parTrans" presStyleLbl="bgSibTrans2D1" presStyleIdx="1" presStyleCnt="3" custAng="10799999" custFlipHor="1" custScaleX="42978" custScaleY="69967" custLinFactNeighborX="-1743" custLinFactNeighborY="-64640"/>
      <dgm:spPr/>
      <dgm:t>
        <a:bodyPr/>
        <a:lstStyle/>
        <a:p>
          <a:endParaRPr lang="en-US"/>
        </a:p>
      </dgm:t>
    </dgm:pt>
    <dgm:pt modelId="{E3F64949-5513-1744-832B-26782E54151B}" type="pres">
      <dgm:prSet presAssocID="{F7A378C8-F50C-8B47-8871-D081C57629A3}" presName="node" presStyleLbl="node1" presStyleIdx="1" presStyleCnt="3" custRadScaleRad="1557" custRadScaleInc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2470AE-D9C2-FF4C-8BC7-E6899D84BCE8}" type="pres">
      <dgm:prSet presAssocID="{747927E0-F80F-2F4C-AE22-429E127F467C}" presName="parTrans" presStyleLbl="bgSibTrans2D1" presStyleIdx="2" presStyleCnt="3" custAng="10464745" custScaleX="59840" custScaleY="92149" custLinFactNeighborX="-15485" custLinFactNeighborY="-80605"/>
      <dgm:spPr/>
      <dgm:t>
        <a:bodyPr/>
        <a:lstStyle/>
        <a:p>
          <a:endParaRPr lang="en-US"/>
        </a:p>
      </dgm:t>
    </dgm:pt>
    <dgm:pt modelId="{7E0FC3B2-3ECD-8C47-8410-2AB44D2847C1}" type="pres">
      <dgm:prSet presAssocID="{A040F181-B285-2047-AD3C-E9BCB8D95A08}" presName="node" presStyleLbl="node1" presStyleIdx="2" presStyleCnt="3" custRadScaleRad="98097" custRadScaleInc="595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72F653-5F5E-1B44-AA28-A56024BC9015}" srcId="{FEDF9942-434D-5F48-ACC2-44F358031354}" destId="{F7A378C8-F50C-8B47-8871-D081C57629A3}" srcOrd="1" destOrd="0" parTransId="{016989AB-D92D-D44D-AC6F-26EA5BE731E7}" sibTransId="{80DDA7EB-F904-B444-9EBB-B2E2A262B8AB}"/>
    <dgm:cxn modelId="{055AE339-4876-2B4C-AEC8-99265B4D9752}" srcId="{FEDF9942-434D-5F48-ACC2-44F358031354}" destId="{5B486FD5-01D8-4D49-9E70-D16C4C5EE7EE}" srcOrd="0" destOrd="0" parTransId="{F1EEC15A-98EB-F24E-8A75-D0AC19D9B5F4}" sibTransId="{CD8E059B-E36B-7445-9E51-C1135524AAFF}"/>
    <dgm:cxn modelId="{0F71A6BB-CB68-DB47-A4C6-BE4E28E45E42}" type="presOf" srcId="{A040F181-B285-2047-AD3C-E9BCB8D95A08}" destId="{7E0FC3B2-3ECD-8C47-8410-2AB44D2847C1}" srcOrd="0" destOrd="0" presId="urn:microsoft.com/office/officeart/2005/8/layout/radial4"/>
    <dgm:cxn modelId="{B1020ECF-3DE1-694A-B562-EE7220172C14}" type="presOf" srcId="{F1EEC15A-98EB-F24E-8A75-D0AC19D9B5F4}" destId="{426EB962-35AF-8448-8228-939FA4E02371}" srcOrd="0" destOrd="0" presId="urn:microsoft.com/office/officeart/2005/8/layout/radial4"/>
    <dgm:cxn modelId="{671DF9C0-3F88-B64B-9E40-4818D08A0F27}" type="presOf" srcId="{FEDF9942-434D-5F48-ACC2-44F358031354}" destId="{7F4AE34F-39D5-C34B-A7CC-EBCA4518518F}" srcOrd="0" destOrd="0" presId="urn:microsoft.com/office/officeart/2005/8/layout/radial4"/>
    <dgm:cxn modelId="{F1DBE570-B3DF-4B4F-8F8D-E3B9EED9549B}" srcId="{1C71BB3E-64A7-CB4B-8D00-25E0D76D0FDB}" destId="{FEDF9942-434D-5F48-ACC2-44F358031354}" srcOrd="0" destOrd="0" parTransId="{D56E7C52-E245-E040-BC00-1454729C458C}" sibTransId="{692F5760-D9E2-B84D-9A94-DF43CBC49ECD}"/>
    <dgm:cxn modelId="{EC8CCACD-4EE3-6145-B315-B93BA79DC632}" type="presOf" srcId="{747927E0-F80F-2F4C-AE22-429E127F467C}" destId="{DF2470AE-D9C2-FF4C-8BC7-E6899D84BCE8}" srcOrd="0" destOrd="0" presId="urn:microsoft.com/office/officeart/2005/8/layout/radial4"/>
    <dgm:cxn modelId="{4B2930AB-F292-164A-B3F8-CE91825540EB}" type="presOf" srcId="{016989AB-D92D-D44D-AC6F-26EA5BE731E7}" destId="{0EFB329E-0B77-924F-BB58-288C2B7368F9}" srcOrd="0" destOrd="0" presId="urn:microsoft.com/office/officeart/2005/8/layout/radial4"/>
    <dgm:cxn modelId="{50B94A1F-2856-6D4D-9F03-4A6D544AAF23}" type="presOf" srcId="{1C71BB3E-64A7-CB4B-8D00-25E0D76D0FDB}" destId="{58812958-E392-2949-8D2C-04074F52B2ED}" srcOrd="0" destOrd="0" presId="urn:microsoft.com/office/officeart/2005/8/layout/radial4"/>
    <dgm:cxn modelId="{77779EB6-AE11-E74F-BF23-A589C6E70E3C}" type="presOf" srcId="{5B486FD5-01D8-4D49-9E70-D16C4C5EE7EE}" destId="{53509AFF-383D-634B-8AB7-E60748FE9F44}" srcOrd="0" destOrd="0" presId="urn:microsoft.com/office/officeart/2005/8/layout/radial4"/>
    <dgm:cxn modelId="{9A13E694-1E2B-0640-B860-72BD9641664A}" type="presOf" srcId="{F7A378C8-F50C-8B47-8871-D081C57629A3}" destId="{E3F64949-5513-1744-832B-26782E54151B}" srcOrd="0" destOrd="0" presId="urn:microsoft.com/office/officeart/2005/8/layout/radial4"/>
    <dgm:cxn modelId="{80645F4F-3939-DF45-BF65-AB46AA993786}" srcId="{FEDF9942-434D-5F48-ACC2-44F358031354}" destId="{A040F181-B285-2047-AD3C-E9BCB8D95A08}" srcOrd="2" destOrd="0" parTransId="{747927E0-F80F-2F4C-AE22-429E127F467C}" sibTransId="{9561CE4C-03A0-B442-92AB-1B524569E1FE}"/>
    <dgm:cxn modelId="{03F0CA5E-4157-E341-9E40-C3EAECE108B5}" type="presParOf" srcId="{58812958-E392-2949-8D2C-04074F52B2ED}" destId="{7F4AE34F-39D5-C34B-A7CC-EBCA4518518F}" srcOrd="0" destOrd="0" presId="urn:microsoft.com/office/officeart/2005/8/layout/radial4"/>
    <dgm:cxn modelId="{B79EB453-6CC7-BB4B-BB5F-2B7B01273FD8}" type="presParOf" srcId="{58812958-E392-2949-8D2C-04074F52B2ED}" destId="{426EB962-35AF-8448-8228-939FA4E02371}" srcOrd="1" destOrd="0" presId="urn:microsoft.com/office/officeart/2005/8/layout/radial4"/>
    <dgm:cxn modelId="{40927B7F-CF2A-E34A-B649-F257B68409FF}" type="presParOf" srcId="{58812958-E392-2949-8D2C-04074F52B2ED}" destId="{53509AFF-383D-634B-8AB7-E60748FE9F44}" srcOrd="2" destOrd="0" presId="urn:microsoft.com/office/officeart/2005/8/layout/radial4"/>
    <dgm:cxn modelId="{C6D1C393-2AC1-7346-9345-F85C907E5922}" type="presParOf" srcId="{58812958-E392-2949-8D2C-04074F52B2ED}" destId="{0EFB329E-0B77-924F-BB58-288C2B7368F9}" srcOrd="3" destOrd="0" presId="urn:microsoft.com/office/officeart/2005/8/layout/radial4"/>
    <dgm:cxn modelId="{0C863F70-063D-3B4B-9492-802760E0B675}" type="presParOf" srcId="{58812958-E392-2949-8D2C-04074F52B2ED}" destId="{E3F64949-5513-1744-832B-26782E54151B}" srcOrd="4" destOrd="0" presId="urn:microsoft.com/office/officeart/2005/8/layout/radial4"/>
    <dgm:cxn modelId="{731B5962-B2A9-5D44-B55E-A131D970DB3D}" type="presParOf" srcId="{58812958-E392-2949-8D2C-04074F52B2ED}" destId="{DF2470AE-D9C2-FF4C-8BC7-E6899D84BCE8}" srcOrd="5" destOrd="0" presId="urn:microsoft.com/office/officeart/2005/8/layout/radial4"/>
    <dgm:cxn modelId="{3A40E58A-6F0F-824A-8AFA-6E9DA155727E}" type="presParOf" srcId="{58812958-E392-2949-8D2C-04074F52B2ED}" destId="{7E0FC3B2-3ECD-8C47-8410-2AB44D2847C1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905A5-3C29-B149-9A60-F606D6E3E059}" type="datetimeFigureOut">
              <a:rPr lang="en-US" smtClean="0"/>
              <a:t>4/21/14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855AD-5ADC-F14A-AC5D-6C82FFEF8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70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855AD-5ADC-F14A-AC5D-6C82FFEF876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4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48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FE3-49F8-FA48-B7F8-F7C25C6220A6}" type="datetimeFigureOut">
              <a:rPr lang="en-US" smtClean="0"/>
              <a:t>4/21/14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9422-11F6-5641-8C35-97C4D0F9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0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7FE3-49F8-FA48-B7F8-F7C25C6220A6}" type="datetimeFigureOut">
              <a:rPr lang="en-US" smtClean="0"/>
              <a:t>4/21/14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9422-11F6-5641-8C35-97C4D0F9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1492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>
                <a:latin typeface="Century Gothic"/>
                <a:cs typeface="Century Gothic"/>
              </a:defRPr>
            </a:lvl1pPr>
          </a:lstStyle>
          <a:p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4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Content here</a:t>
            </a:r>
          </a:p>
          <a:p>
            <a:pPr lvl="1"/>
            <a:r>
              <a:rPr lang="en-US" dirty="0" smtClean="0"/>
              <a:t>Second level here</a:t>
            </a:r>
          </a:p>
          <a:p>
            <a:pPr lvl="2"/>
            <a:r>
              <a:rPr lang="en-US" dirty="0" smtClean="0"/>
              <a:t>Third level here</a:t>
            </a:r>
          </a:p>
          <a:p>
            <a:pPr lvl="3"/>
            <a:r>
              <a:rPr lang="en-US" dirty="0" smtClean="0"/>
              <a:t>Fourth level here</a:t>
            </a:r>
          </a:p>
          <a:p>
            <a:pPr lvl="4"/>
            <a:r>
              <a:rPr lang="en-US" dirty="0" smtClean="0"/>
              <a:t>Fifth level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47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91628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340214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275898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20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1492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8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112860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D7FE3-49F8-FA48-B7F8-F7C25C6220A6}" type="datetimeFigureOut">
              <a:rPr lang="en-US" smtClean="0"/>
              <a:t>4/21/14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D9422-11F6-5641-8C35-97C4D0F9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4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smclaughlin@mslhealthcare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49245"/>
            <a:ext cx="8229600" cy="2227370"/>
          </a:xfrm>
        </p:spPr>
        <p:txBody>
          <a:bodyPr/>
          <a:lstStyle/>
          <a:p>
            <a:r>
              <a:rPr lang="en-US" dirty="0" smtClean="0"/>
              <a:t>EMERGENCY DRILL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Susan B. McLaughlin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70874" y="5572294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5484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Previously , AARs were sent only to EOC Committee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253" y="2972170"/>
            <a:ext cx="3310597" cy="22088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118" y="2972170"/>
            <a:ext cx="3406756" cy="23424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75163" y="3490196"/>
            <a:ext cx="6062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+</a:t>
            </a:r>
            <a:endParaRPr lang="en-US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8078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LD.04.04.01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EP 25:  Senior hospital leadership directs implementation of selected hospital-wide improvements in EM based on: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Review of annual EM planning reviews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Review of evaluation of all exercises and events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Determination of priority of EM improvements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3056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Leadership sets priorities and accepts risks</a:t>
            </a:r>
          </a:p>
          <a:p>
            <a:r>
              <a:rPr lang="en-US" dirty="0" smtClean="0"/>
              <a:t>Drives action based on exercises and events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889" y="3849640"/>
            <a:ext cx="3197764" cy="21318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4616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ASHME EM TOOLS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89262" y="5611080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86838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WHICH COMES FIRST?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 eaLnBrk="1" hangingPunct="1">
              <a:buFont typeface="Calibri" charset="0"/>
              <a:buAutoNum type="alphaUcPeriod"/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The Chicken</a:t>
            </a:r>
          </a:p>
          <a:p>
            <a:pPr marL="514350" indent="-514350" eaLnBrk="1" hangingPunct="1">
              <a:buFont typeface="Calibri" charset="0"/>
              <a:buAutoNum type="alphaUcPeriod"/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The Egg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2250"/>
            <a:ext cx="4038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A.		Plan</a:t>
            </a:r>
          </a:p>
          <a:p>
            <a:pPr marL="514350" indent="-514350" eaLnBrk="1" hangingPunct="1">
              <a:buFont typeface="Arial" charset="0"/>
              <a:buAutoNum type="alphaUcPeriod" startAt="2"/>
              <a:defRPr/>
            </a:pPr>
            <a:r>
              <a:rPr lang="en-US" dirty="0" smtClean="0"/>
              <a:t>Scenario</a:t>
            </a:r>
          </a:p>
          <a:p>
            <a:pPr marL="514350" indent="-514350" eaLnBrk="1" hangingPunct="1">
              <a:buFont typeface="Arial" charset="0"/>
              <a:buAutoNum type="alphaUcPeriod" startAt="2"/>
              <a:defRPr/>
            </a:pPr>
            <a:r>
              <a:rPr lang="en-US" dirty="0" smtClean="0"/>
              <a:t>Needs Assessment</a:t>
            </a:r>
            <a:endParaRPr lang="en-US" dirty="0"/>
          </a:p>
        </p:txBody>
      </p:sp>
      <p:pic>
        <p:nvPicPr>
          <p:cNvPr id="36869" name="Picture 4" descr="C:\Documents and Settings\Susan Mclaughlin\Local Settings\Temporary Internet Files\Content.IE5\IURG2TTO\MCj043637800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7" descr="C:\Documents and Settings\Susan Mclaughlin\Local Settings\Temporary Internet Files\Content.IE5\773C2B3G\MPj04005830000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4989513"/>
            <a:ext cx="1143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rved Right Arrow 8"/>
          <p:cNvSpPr>
            <a:spLocks noChangeArrowheads="1"/>
          </p:cNvSpPr>
          <p:nvPr/>
        </p:nvSpPr>
        <p:spPr bwMode="auto">
          <a:xfrm rot="-3201508">
            <a:off x="989807" y="4753769"/>
            <a:ext cx="731837" cy="1216025"/>
          </a:xfrm>
          <a:prstGeom prst="curvedRightArrow">
            <a:avLst>
              <a:gd name="adj1" fmla="val 25001"/>
              <a:gd name="adj2" fmla="val 50002"/>
              <a:gd name="adj3" fmla="val 250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Curved Right Arrow 9"/>
          <p:cNvSpPr>
            <a:spLocks noChangeArrowheads="1"/>
          </p:cNvSpPr>
          <p:nvPr/>
        </p:nvSpPr>
        <p:spPr bwMode="auto">
          <a:xfrm rot="8679985">
            <a:off x="2036763" y="3389313"/>
            <a:ext cx="731837" cy="1216025"/>
          </a:xfrm>
          <a:prstGeom prst="curvedRightArrow">
            <a:avLst>
              <a:gd name="adj1" fmla="val 25001"/>
              <a:gd name="adj2" fmla="val 50002"/>
              <a:gd name="adj3" fmla="val 250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95666" y="4933265"/>
            <a:ext cx="146706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ＭＳ Ｐゴシック" pitchFamily="-65" charset="-128"/>
                <a:cs typeface="+mn-cs"/>
              </a:rPr>
              <a:t>PLAN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19595" y="4927834"/>
            <a:ext cx="196720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ea typeface="ＭＳ Ｐゴシック" pitchFamily="-65" charset="-128"/>
                <a:cs typeface="+mn-cs"/>
              </a:rPr>
              <a:t>NEEDS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29200" y="3429000"/>
            <a:ext cx="262123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ＭＳ Ｐゴシック" pitchFamily="-65" charset="-128"/>
                <a:cs typeface="+mn-cs"/>
              </a:rPr>
              <a:t>SCENARIO</a:t>
            </a:r>
          </a:p>
        </p:txBody>
      </p:sp>
      <p:sp>
        <p:nvSpPr>
          <p:cNvPr id="19" name="Bent Arrow 18"/>
          <p:cNvSpPr>
            <a:spLocks/>
          </p:cNvSpPr>
          <p:nvPr/>
        </p:nvSpPr>
        <p:spPr bwMode="auto">
          <a:xfrm rot="7459844">
            <a:off x="7692232" y="3974306"/>
            <a:ext cx="812800" cy="868363"/>
          </a:xfrm>
          <a:custGeom>
            <a:avLst/>
            <a:gdLst>
              <a:gd name="T0" fmla="*/ 609600 w 812800"/>
              <a:gd name="T1" fmla="*/ 0 h 868363"/>
              <a:gd name="T2" fmla="*/ 609600 w 812800"/>
              <a:gd name="T3" fmla="*/ 406400 h 868363"/>
              <a:gd name="T4" fmla="*/ 101600 w 812800"/>
              <a:gd name="T5" fmla="*/ 868363 h 868363"/>
              <a:gd name="T6" fmla="*/ 812800 w 812800"/>
              <a:gd name="T7" fmla="*/ 203200 h 868363"/>
              <a:gd name="T8" fmla="*/ 17694720 60000 65536"/>
              <a:gd name="T9" fmla="*/ 5898240 60000 65536"/>
              <a:gd name="T10" fmla="*/ 589824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2800" h="868363">
                <a:moveTo>
                  <a:pt x="0" y="868363"/>
                </a:moveTo>
                <a:lnTo>
                  <a:pt x="0" y="457200"/>
                </a:lnTo>
                <a:lnTo>
                  <a:pt x="-1" y="457199"/>
                </a:lnTo>
                <a:cubicBezTo>
                  <a:pt x="0" y="260807"/>
                  <a:pt x="159207" y="101600"/>
                  <a:pt x="355600" y="101600"/>
                </a:cubicBezTo>
                <a:cubicBezTo>
                  <a:pt x="355600" y="101599"/>
                  <a:pt x="355600" y="101600"/>
                  <a:pt x="355600" y="101600"/>
                </a:cubicBezTo>
                <a:lnTo>
                  <a:pt x="609600" y="101600"/>
                </a:lnTo>
                <a:lnTo>
                  <a:pt x="609600" y="0"/>
                </a:lnTo>
                <a:lnTo>
                  <a:pt x="812800" y="203200"/>
                </a:lnTo>
                <a:lnTo>
                  <a:pt x="609600" y="406400"/>
                </a:lnTo>
                <a:lnTo>
                  <a:pt x="609600" y="304800"/>
                </a:lnTo>
                <a:lnTo>
                  <a:pt x="355600" y="304800"/>
                </a:lnTo>
                <a:lnTo>
                  <a:pt x="355600" y="304799"/>
                </a:lnTo>
                <a:cubicBezTo>
                  <a:pt x="271431" y="304799"/>
                  <a:pt x="203199" y="373031"/>
                  <a:pt x="203199" y="457199"/>
                </a:cubicBezTo>
                <a:lnTo>
                  <a:pt x="203200" y="868363"/>
                </a:lnTo>
                <a:close/>
              </a:path>
            </a:pathLst>
          </a:custGeom>
          <a:solidFill>
            <a:srgbClr val="00B050"/>
          </a:solidFill>
          <a:ln w="9525" cap="flat" cmpd="sng">
            <a:solidFill>
              <a:srgbClr val="4A7EBB"/>
            </a:solidFill>
            <a:prstDash val="solid"/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20" name="Bent Arrow 19"/>
          <p:cNvSpPr>
            <a:spLocks/>
          </p:cNvSpPr>
          <p:nvPr/>
        </p:nvSpPr>
        <p:spPr bwMode="auto">
          <a:xfrm rot="-8359628">
            <a:off x="5946775" y="5583238"/>
            <a:ext cx="814388" cy="869950"/>
          </a:xfrm>
          <a:custGeom>
            <a:avLst/>
            <a:gdLst>
              <a:gd name="T0" fmla="*/ 610791 w 814388"/>
              <a:gd name="T1" fmla="*/ 0 h 869950"/>
              <a:gd name="T2" fmla="*/ 610791 w 814388"/>
              <a:gd name="T3" fmla="*/ 407194 h 869950"/>
              <a:gd name="T4" fmla="*/ 101799 w 814388"/>
              <a:gd name="T5" fmla="*/ 869950 h 869950"/>
              <a:gd name="T6" fmla="*/ 814388 w 814388"/>
              <a:gd name="T7" fmla="*/ 203597 h 869950"/>
              <a:gd name="T8" fmla="*/ 17694720 60000 65536"/>
              <a:gd name="T9" fmla="*/ 5898240 60000 65536"/>
              <a:gd name="T10" fmla="*/ 589824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4388" h="869950">
                <a:moveTo>
                  <a:pt x="0" y="869950"/>
                </a:moveTo>
                <a:lnTo>
                  <a:pt x="0" y="458093"/>
                </a:lnTo>
                <a:lnTo>
                  <a:pt x="-1" y="458092"/>
                </a:lnTo>
                <a:cubicBezTo>
                  <a:pt x="0" y="261316"/>
                  <a:pt x="159518" y="101798"/>
                  <a:pt x="356295" y="101798"/>
                </a:cubicBezTo>
                <a:cubicBezTo>
                  <a:pt x="356295" y="101797"/>
                  <a:pt x="356295" y="101798"/>
                  <a:pt x="356295" y="101798"/>
                </a:cubicBezTo>
                <a:lnTo>
                  <a:pt x="610791" y="101799"/>
                </a:lnTo>
                <a:lnTo>
                  <a:pt x="610791" y="0"/>
                </a:lnTo>
                <a:lnTo>
                  <a:pt x="814388" y="203597"/>
                </a:lnTo>
                <a:lnTo>
                  <a:pt x="610791" y="407194"/>
                </a:lnTo>
                <a:lnTo>
                  <a:pt x="610791" y="305396"/>
                </a:lnTo>
                <a:lnTo>
                  <a:pt x="356295" y="305396"/>
                </a:lnTo>
                <a:lnTo>
                  <a:pt x="356295" y="305395"/>
                </a:lnTo>
                <a:cubicBezTo>
                  <a:pt x="271962" y="305395"/>
                  <a:pt x="203596" y="373761"/>
                  <a:pt x="203596" y="458093"/>
                </a:cubicBezTo>
                <a:lnTo>
                  <a:pt x="203597" y="869950"/>
                </a:lnTo>
                <a:close/>
              </a:path>
            </a:pathLst>
          </a:custGeom>
          <a:solidFill>
            <a:srgbClr val="00B050"/>
          </a:solidFill>
          <a:ln w="9525" cap="flat" cmpd="sng">
            <a:solidFill>
              <a:srgbClr val="00B050"/>
            </a:solidFill>
            <a:prstDash val="solid"/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21" name="Bent Arrow 20"/>
          <p:cNvSpPr>
            <a:spLocks/>
          </p:cNvSpPr>
          <p:nvPr/>
        </p:nvSpPr>
        <p:spPr bwMode="auto">
          <a:xfrm rot="-2479571">
            <a:off x="4241800" y="3898900"/>
            <a:ext cx="812800" cy="868363"/>
          </a:xfrm>
          <a:custGeom>
            <a:avLst/>
            <a:gdLst>
              <a:gd name="T0" fmla="*/ 609600 w 812800"/>
              <a:gd name="T1" fmla="*/ 0 h 868363"/>
              <a:gd name="T2" fmla="*/ 609600 w 812800"/>
              <a:gd name="T3" fmla="*/ 406400 h 868363"/>
              <a:gd name="T4" fmla="*/ 101600 w 812800"/>
              <a:gd name="T5" fmla="*/ 868363 h 868363"/>
              <a:gd name="T6" fmla="*/ 812800 w 812800"/>
              <a:gd name="T7" fmla="*/ 203200 h 868363"/>
              <a:gd name="T8" fmla="*/ 17694720 60000 65536"/>
              <a:gd name="T9" fmla="*/ 5898240 60000 65536"/>
              <a:gd name="T10" fmla="*/ 589824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2800" h="868363">
                <a:moveTo>
                  <a:pt x="0" y="868363"/>
                </a:moveTo>
                <a:lnTo>
                  <a:pt x="0" y="457200"/>
                </a:lnTo>
                <a:lnTo>
                  <a:pt x="-1" y="457199"/>
                </a:lnTo>
                <a:cubicBezTo>
                  <a:pt x="0" y="260807"/>
                  <a:pt x="159207" y="101600"/>
                  <a:pt x="355600" y="101600"/>
                </a:cubicBezTo>
                <a:cubicBezTo>
                  <a:pt x="355600" y="101599"/>
                  <a:pt x="355600" y="101600"/>
                  <a:pt x="355600" y="101600"/>
                </a:cubicBezTo>
                <a:lnTo>
                  <a:pt x="609600" y="101600"/>
                </a:lnTo>
                <a:lnTo>
                  <a:pt x="609600" y="0"/>
                </a:lnTo>
                <a:lnTo>
                  <a:pt x="812800" y="203200"/>
                </a:lnTo>
                <a:lnTo>
                  <a:pt x="609600" y="406400"/>
                </a:lnTo>
                <a:lnTo>
                  <a:pt x="609600" y="304800"/>
                </a:lnTo>
                <a:lnTo>
                  <a:pt x="355600" y="304800"/>
                </a:lnTo>
                <a:lnTo>
                  <a:pt x="355600" y="304799"/>
                </a:lnTo>
                <a:cubicBezTo>
                  <a:pt x="271431" y="304799"/>
                  <a:pt x="203199" y="373031"/>
                  <a:pt x="203199" y="457199"/>
                </a:cubicBezTo>
                <a:lnTo>
                  <a:pt x="203200" y="868363"/>
                </a:lnTo>
                <a:close/>
              </a:path>
            </a:pathLst>
          </a:custGeom>
          <a:solidFill>
            <a:srgbClr val="00B050"/>
          </a:solidFill>
          <a:ln w="9525" cap="flat" cmpd="sng">
            <a:solidFill>
              <a:srgbClr val="4A7EBB"/>
            </a:solidFill>
            <a:prstDash val="solid"/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352800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1414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ASHME EM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Emergency Exercise Checklist</a:t>
            </a:r>
          </a:p>
          <a:p>
            <a:r>
              <a:rPr lang="en-US" dirty="0" smtClean="0"/>
              <a:t>Emergency Exercise Timeline</a:t>
            </a:r>
          </a:p>
          <a:p>
            <a:r>
              <a:rPr lang="en-US" dirty="0" smtClean="0"/>
              <a:t>Emergency Exercise Organizer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846" y="3585903"/>
            <a:ext cx="2916115" cy="2540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18308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Ensures a thoroughly planned exercise</a:t>
            </a:r>
          </a:p>
          <a:p>
            <a:r>
              <a:rPr lang="en-US" dirty="0" smtClean="0"/>
              <a:t>Keeps track of planning steps</a:t>
            </a:r>
          </a:p>
          <a:p>
            <a:r>
              <a:rPr lang="en-US" dirty="0" smtClean="0"/>
              <a:t>Joint Commission references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291" y="3599841"/>
            <a:ext cx="2694509" cy="20858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68200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Dates of previous exercises</a:t>
            </a:r>
          </a:p>
          <a:p>
            <a:pPr lvl="1"/>
            <a:r>
              <a:rPr lang="en-US" dirty="0" smtClean="0"/>
              <a:t>Patient influx</a:t>
            </a:r>
          </a:p>
          <a:p>
            <a:pPr lvl="1"/>
            <a:r>
              <a:rPr lang="en-US" dirty="0" smtClean="0"/>
              <a:t>Community Integration</a:t>
            </a:r>
          </a:p>
          <a:p>
            <a:pPr lvl="1"/>
            <a:r>
              <a:rPr lang="en-US" dirty="0" smtClean="0"/>
              <a:t>Sustainability</a:t>
            </a:r>
          </a:p>
          <a:p>
            <a:pPr lvl="1"/>
            <a:r>
              <a:rPr lang="en-US" dirty="0" smtClean="0"/>
              <a:t>Infant/pediatric abduction</a:t>
            </a:r>
          </a:p>
          <a:p>
            <a:pPr lvl="1"/>
            <a:r>
              <a:rPr lang="en-US" dirty="0" smtClean="0"/>
              <a:t>Business occupancy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1502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6654"/>
            <a:ext cx="8229600" cy="4889509"/>
          </a:xfrm>
        </p:spPr>
        <p:txBody>
          <a:bodyPr/>
          <a:lstStyle/>
          <a:p>
            <a:r>
              <a:rPr lang="en-US" dirty="0" smtClean="0"/>
              <a:t>Participants</a:t>
            </a:r>
          </a:p>
          <a:p>
            <a:r>
              <a:rPr lang="en-US" dirty="0" smtClean="0"/>
              <a:t>Needs assessment</a:t>
            </a:r>
          </a:p>
          <a:p>
            <a:r>
              <a:rPr lang="en-US" dirty="0" smtClean="0"/>
              <a:t>Scenario selection &amp; development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Observer forms &amp; training</a:t>
            </a:r>
          </a:p>
          <a:p>
            <a:r>
              <a:rPr lang="en-US" dirty="0" smtClean="0"/>
              <a:t>Logistics</a:t>
            </a:r>
          </a:p>
          <a:p>
            <a:r>
              <a:rPr lang="en-US" dirty="0" smtClean="0"/>
              <a:t>Volunteer training</a:t>
            </a:r>
          </a:p>
          <a:p>
            <a:r>
              <a:rPr lang="en-US" dirty="0" smtClean="0"/>
              <a:t>Conduct exercise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979367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More detailed development process</a:t>
            </a:r>
          </a:p>
          <a:p>
            <a:r>
              <a:rPr lang="en-US" dirty="0" smtClean="0"/>
              <a:t>Considers exercise as “time 0”</a:t>
            </a:r>
          </a:p>
          <a:p>
            <a:r>
              <a:rPr lang="en-US" dirty="0" smtClean="0"/>
              <a:t>Backs up to annual planning</a:t>
            </a:r>
          </a:p>
          <a:p>
            <a:r>
              <a:rPr lang="en-US" dirty="0" smtClean="0"/>
              <a:t>Earliest date is -90 days: preliminary planning</a:t>
            </a:r>
          </a:p>
          <a:p>
            <a:r>
              <a:rPr lang="en-US" dirty="0" smtClean="0"/>
              <a:t> Includes needs assessment</a:t>
            </a:r>
          </a:p>
          <a:p>
            <a:r>
              <a:rPr lang="en-US" dirty="0" smtClean="0"/>
              <a:t>Scenario development</a:t>
            </a:r>
          </a:p>
          <a:p>
            <a:r>
              <a:rPr lang="en-US" dirty="0" smtClean="0"/>
              <a:t>Planning exercise &amp; actual event</a:t>
            </a:r>
          </a:p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28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EM STANDARDS 2014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30647" y="575216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86115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Hot wash</a:t>
            </a:r>
          </a:p>
          <a:p>
            <a:r>
              <a:rPr lang="en-US" dirty="0" smtClean="0"/>
              <a:t>Documentation review</a:t>
            </a:r>
          </a:p>
          <a:p>
            <a:r>
              <a:rPr lang="en-US" dirty="0" smtClean="0"/>
              <a:t>Debriefing</a:t>
            </a:r>
          </a:p>
          <a:p>
            <a:r>
              <a:rPr lang="en-US" dirty="0" smtClean="0"/>
              <a:t>Development of after-action report (AAR)</a:t>
            </a:r>
          </a:p>
          <a:p>
            <a:r>
              <a:rPr lang="en-US" dirty="0" smtClean="0"/>
              <a:t>Action plan</a:t>
            </a:r>
          </a:p>
          <a:p>
            <a:r>
              <a:rPr lang="en-US" dirty="0" smtClean="0"/>
              <a:t>Reporting: EOC Committee &amp; Leadership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3804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944"/>
            <a:ext cx="8229600" cy="49062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Comprehensive record to exercise planning, implementation, and after-action</a:t>
            </a:r>
          </a:p>
          <a:p>
            <a:r>
              <a:rPr lang="en-US" dirty="0" smtClean="0"/>
              <a:t>Needs assessment process &amp; rationale</a:t>
            </a:r>
          </a:p>
          <a:p>
            <a:pPr lvl="1"/>
            <a:r>
              <a:rPr lang="en-US" dirty="0" smtClean="0"/>
              <a:t>Testing corrective action</a:t>
            </a:r>
          </a:p>
          <a:p>
            <a:pPr lvl="1"/>
            <a:r>
              <a:rPr lang="en-US" dirty="0" smtClean="0"/>
              <a:t>Testing processes &amp; procedures</a:t>
            </a:r>
          </a:p>
          <a:p>
            <a:r>
              <a:rPr lang="en-US" dirty="0" smtClean="0"/>
              <a:t>Scenario development</a:t>
            </a:r>
          </a:p>
          <a:p>
            <a:pPr lvl="1"/>
            <a:r>
              <a:rPr lang="en-US" dirty="0" smtClean="0"/>
              <a:t>Objectives</a:t>
            </a:r>
          </a:p>
          <a:p>
            <a:pPr lvl="1"/>
            <a:r>
              <a:rPr lang="en-US" dirty="0" smtClean="0"/>
              <a:t>Selection</a:t>
            </a:r>
          </a:p>
          <a:p>
            <a:pPr lvl="1"/>
            <a:r>
              <a:rPr lang="en-US" dirty="0" smtClean="0"/>
              <a:t>Scenario record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65704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Preliminary planning</a:t>
            </a:r>
          </a:p>
          <a:p>
            <a:pPr lvl="1"/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Scope &amp; objectives</a:t>
            </a:r>
          </a:p>
          <a:p>
            <a:pPr lvl="1"/>
            <a:r>
              <a:rPr lang="en-US" dirty="0" smtClean="0"/>
              <a:t>Drill parameters</a:t>
            </a:r>
          </a:p>
          <a:p>
            <a:pPr lvl="1"/>
            <a:r>
              <a:rPr lang="en-US" dirty="0" smtClean="0"/>
              <a:t>Population(s) and impacted area(s)</a:t>
            </a:r>
          </a:p>
          <a:p>
            <a:pPr lvl="1"/>
            <a:r>
              <a:rPr lang="en-US" dirty="0" smtClean="0"/>
              <a:t>Resource needs &amp; availability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3883" y="1669440"/>
            <a:ext cx="2150743" cy="16216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91132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Planning</a:t>
            </a:r>
          </a:p>
          <a:p>
            <a:pPr lvl="1"/>
            <a:r>
              <a:rPr lang="en-US" dirty="0" smtClean="0"/>
              <a:t>Initiation</a:t>
            </a:r>
          </a:p>
          <a:p>
            <a:pPr lvl="1"/>
            <a:r>
              <a:rPr lang="en-US" dirty="0" smtClean="0"/>
              <a:t>Injuries &amp; symptoms</a:t>
            </a:r>
          </a:p>
          <a:p>
            <a:pPr lvl="1"/>
            <a:r>
              <a:rPr lang="en-US" dirty="0" smtClean="0"/>
              <a:t>Initial clues</a:t>
            </a:r>
          </a:p>
          <a:p>
            <a:pPr lvl="1"/>
            <a:r>
              <a:rPr lang="en-US" dirty="0" smtClean="0"/>
              <a:t>Supplies &amp; medications</a:t>
            </a:r>
          </a:p>
          <a:p>
            <a:pPr lvl="1"/>
            <a:r>
              <a:rPr lang="en-US" dirty="0" smtClean="0"/>
              <a:t>Injects &amp; “</a:t>
            </a:r>
            <a:r>
              <a:rPr lang="en-US" dirty="0" err="1" smtClean="0"/>
              <a:t>injectables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Complete record</a:t>
            </a:r>
          </a:p>
          <a:p>
            <a:pPr lvl="1"/>
            <a:r>
              <a:rPr lang="en-US" dirty="0" smtClean="0"/>
              <a:t>Evaluator placement, training, forms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4450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Activation</a:t>
            </a:r>
          </a:p>
          <a:p>
            <a:pPr lvl="1"/>
            <a:r>
              <a:rPr lang="en-US" dirty="0" smtClean="0"/>
              <a:t>Realistic </a:t>
            </a:r>
            <a:endParaRPr lang="en-US" dirty="0"/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Staff responses</a:t>
            </a:r>
          </a:p>
          <a:p>
            <a:pPr lvl="1"/>
            <a:r>
              <a:rPr lang="en-US" dirty="0" smtClean="0"/>
              <a:t>Staff draw conclusions &amp; act accordingly</a:t>
            </a:r>
          </a:p>
          <a:p>
            <a:pPr lvl="1"/>
            <a:r>
              <a:rPr lang="en-US" dirty="0" smtClean="0"/>
              <a:t>No interference unless necessary</a:t>
            </a:r>
          </a:p>
          <a:p>
            <a:pPr lvl="1"/>
            <a:r>
              <a:rPr lang="en-US" dirty="0" smtClean="0"/>
              <a:t>Photos &amp; videos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557" y="1417638"/>
            <a:ext cx="3279520" cy="217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6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After-Action</a:t>
            </a:r>
          </a:p>
          <a:p>
            <a:pPr lvl="1"/>
            <a:r>
              <a:rPr lang="en-US" dirty="0" smtClean="0"/>
              <a:t>Debriefing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Review</a:t>
            </a:r>
          </a:p>
          <a:p>
            <a:pPr lvl="1"/>
            <a:r>
              <a:rPr lang="en-US" dirty="0" smtClean="0"/>
              <a:t>After-Action Report</a:t>
            </a:r>
          </a:p>
          <a:p>
            <a:pPr lvl="1"/>
            <a:r>
              <a:rPr lang="en-US" dirty="0" smtClean="0"/>
              <a:t>Action plan</a:t>
            </a:r>
          </a:p>
          <a:p>
            <a:pPr lvl="1"/>
            <a:r>
              <a:rPr lang="en-US" dirty="0" smtClean="0"/>
              <a:t>Tracking</a:t>
            </a:r>
          </a:p>
          <a:p>
            <a:pPr lvl="1"/>
            <a:r>
              <a:rPr lang="en-US" dirty="0" smtClean="0"/>
              <a:t>Report presentation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8" y="2434963"/>
            <a:ext cx="3255108" cy="227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20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69723" y="5611080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01333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3226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SCENARIO SPECIFICS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085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59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SCENARIO SPECIFICS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357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RATIONALE:  </a:t>
            </a:r>
            <a:r>
              <a:rPr lang="en-US" dirty="0" smtClean="0">
                <a:solidFill>
                  <a:srgbClr val="FF0000"/>
                </a:solidFill>
              </a:rPr>
              <a:t>“It has been demonstrated that high level leadership authority makes a significant impact on the organization’s capability to carry out its responsibilities within the organization and the community, from developing the EOP through recovery efforts to restore the institution following a disaster. . 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933150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11831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457200" y="3125059"/>
            <a:ext cx="8229600" cy="300110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1"/>
                </a:solidFill>
                <a:hlinkClick r:id="rId2"/>
              </a:rPr>
              <a:t>smclaughlin@mslhealthcare.com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847-420-3229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60576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. . . For this reason, leadership authority has 	been defined in Standard LD.04.01.05, 	providing accountability to the individuals, 	teams, units, and departments charged with 	the hands-on responsibility to carry out the 	organization’s emergency management 	activities.”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5946" y="5081107"/>
            <a:ext cx="2032210" cy="15377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6645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LD.04.01.05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635" y="1286790"/>
            <a:ext cx="8705389" cy="518057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EP 12:  Leaders identify an individual to be accountable for the following: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Staff implementation of four phases of EM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Staff implementation of EM across six critical areas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Collaboration across clinical and operational areas for hospital-wide EM implementation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Identification of and collaboration with  community emergency response partners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NOTE:  Excludes incident command       	responsibilities.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494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Leadership designation in writing of individual responsible for emergency management (by title)</a:t>
            </a:r>
          </a:p>
          <a:p>
            <a:r>
              <a:rPr lang="en-US" dirty="0" smtClean="0"/>
              <a:t>In designation, indicate percentage of time to be spent on emergency management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364" y="4315843"/>
            <a:ext cx="2771149" cy="18387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8658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EM.03.01.01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EP 4:  The annual emergency management planning reviews are forwarded to senior hospital leadership for review.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NOTE:  Senior hospital leadership refers to 	those leaders with responsibility for 	organization-wide strategic planning &amp; 	budgets (VPs and Officers).  The hospital 	may include all senior hospital leaders, or 	designate specific leaders.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80856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EM.03.01.03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 13:  Based on all monitoring activities and observations</a:t>
            </a:r>
            <a:r>
              <a:rPr lang="en-US" dirty="0" smtClean="0">
                <a:solidFill>
                  <a:srgbClr val="FF0000"/>
                </a:solidFill>
              </a:rPr>
              <a:t>, including relevant input from all levels of staff affected</a:t>
            </a:r>
            <a:r>
              <a:rPr lang="en-US" dirty="0" smtClean="0"/>
              <a:t>, the hospital evaluates all emergency response exercises and all responses to actual emergencies. . 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32469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EM.03.01.03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 15: The deficiencies and opportunities for improvement identified in the evaluation of all exercises and events are communicated to the improvement team responsible for EOC </a:t>
            </a:r>
            <a:r>
              <a:rPr lang="en-US" dirty="0" smtClean="0">
                <a:solidFill>
                  <a:srgbClr val="FF0000"/>
                </a:solidFill>
              </a:rPr>
              <a:t>issues and to senior hospital leadership.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3982690"/>
      </p:ext>
    </p:extLst>
  </p:cSld>
  <p:clrMapOvr>
    <a:masterClrMapping/>
  </p:clrMapOvr>
</p:sld>
</file>

<file path=ppt/theme/theme1.xml><?xml version="1.0" encoding="utf-8"?>
<a:theme xmlns:a="http://schemas.openxmlformats.org/drawingml/2006/main" name="MSL PowerPoint Template Sep 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MSL PowerPoint Template Sep 2012.thmx</Template>
  <TotalTime>69</TotalTime>
  <Words>817</Words>
  <Application>Microsoft Macintosh PowerPoint</Application>
  <PresentationFormat>On-screen Show (4:3)</PresentationFormat>
  <Paragraphs>197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MSL PowerPoint Template Sep 2012</vt:lpstr>
      <vt:lpstr>EMERGENCY DRILL PLAN  Susan B. McLaughlin</vt:lpstr>
      <vt:lpstr>NEW EM STANDARDS 2014</vt:lpstr>
      <vt:lpstr>EMERGENCY MANAGEMENT</vt:lpstr>
      <vt:lpstr>EMERGENCY MANAGEMENT</vt:lpstr>
      <vt:lpstr>LD.04.01.05</vt:lpstr>
      <vt:lpstr>RECOMMENDATIONS</vt:lpstr>
      <vt:lpstr>EM.03.01.01</vt:lpstr>
      <vt:lpstr>EM.03.01.03</vt:lpstr>
      <vt:lpstr>EM.03.01.03</vt:lpstr>
      <vt:lpstr>COMMENTARY</vt:lpstr>
      <vt:lpstr>LD.04.04.01</vt:lpstr>
      <vt:lpstr>COMMENTARY</vt:lpstr>
      <vt:lpstr>ASHME EM TOOLS</vt:lpstr>
      <vt:lpstr>WHICH COMES FIRST?</vt:lpstr>
      <vt:lpstr>ASHME EM TOOLS</vt:lpstr>
      <vt:lpstr>CHECKLIST</vt:lpstr>
      <vt:lpstr>CHECKLIST</vt:lpstr>
      <vt:lpstr>CHECKLIST</vt:lpstr>
      <vt:lpstr>TIMELINE</vt:lpstr>
      <vt:lpstr>TIMELINE</vt:lpstr>
      <vt:lpstr>ORGANIZER</vt:lpstr>
      <vt:lpstr>ORGANIZER</vt:lpstr>
      <vt:lpstr>ORGANIZER</vt:lpstr>
      <vt:lpstr>ORGANIZER</vt:lpstr>
      <vt:lpstr>ORGANIZER</vt:lpstr>
      <vt:lpstr>SUMMARY</vt:lpstr>
      <vt:lpstr>PowerPoint Presentation</vt:lpstr>
      <vt:lpstr>SCENARIO SPECIFICS</vt:lpstr>
      <vt:lpstr>SCENARIO SPECIFICS</vt:lpstr>
      <vt:lpstr>QUESTIONS?</vt:lpstr>
    </vt:vector>
  </TitlesOfParts>
  <Company>MSL Healthcare Consulting,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McLaughlin</dc:creator>
  <cp:lastModifiedBy>Susan McLaughlin</cp:lastModifiedBy>
  <cp:revision>11</cp:revision>
  <dcterms:created xsi:type="dcterms:W3CDTF">2014-04-14T18:54:08Z</dcterms:created>
  <dcterms:modified xsi:type="dcterms:W3CDTF">2014-04-22T01:12:20Z</dcterms:modified>
</cp:coreProperties>
</file>